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4"/>
  </p:notesMasterIdLst>
  <p:sldIdLst>
    <p:sldId id="454" r:id="rId2"/>
    <p:sldId id="455" r:id="rId3"/>
    <p:sldId id="456" r:id="rId4"/>
    <p:sldId id="493" r:id="rId5"/>
    <p:sldId id="494" r:id="rId6"/>
    <p:sldId id="495" r:id="rId7"/>
    <p:sldId id="496" r:id="rId8"/>
    <p:sldId id="497" r:id="rId9"/>
    <p:sldId id="498" r:id="rId10"/>
    <p:sldId id="499" r:id="rId11"/>
    <p:sldId id="500" r:id="rId12"/>
    <p:sldId id="501" r:id="rId13"/>
    <p:sldId id="502" r:id="rId14"/>
    <p:sldId id="503" r:id="rId15"/>
    <p:sldId id="504" r:id="rId16"/>
    <p:sldId id="505" r:id="rId17"/>
    <p:sldId id="506" r:id="rId18"/>
    <p:sldId id="507" r:id="rId19"/>
    <p:sldId id="508" r:id="rId20"/>
    <p:sldId id="509" r:id="rId21"/>
    <p:sldId id="510" r:id="rId22"/>
    <p:sldId id="511" r:id="rId23"/>
  </p:sldIdLst>
  <p:sldSz cx="9144000" cy="6858000" type="screen4x3"/>
  <p:notesSz cx="6400800" cy="86868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CCFF99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78097" autoAdjust="0"/>
  </p:normalViewPr>
  <p:slideViewPr>
    <p:cSldViewPr>
      <p:cViewPr varScale="1">
        <p:scale>
          <a:sx n="62" d="100"/>
          <a:sy n="62" d="100"/>
        </p:scale>
        <p:origin x="732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1.png>
</file>

<file path=ppt/media/image12.gif>
</file>

<file path=ppt/media/image15.jpeg>
</file>

<file path=ppt/media/image16.jpeg>
</file>

<file path=ppt/media/image17.jpeg>
</file>

<file path=ppt/media/image18.jpeg>
</file>

<file path=ppt/media/image2.jpeg>
</file>

<file path=ppt/media/image3.png>
</file>

<file path=ppt/media/image4.png>
</file>

<file path=ppt/media/image5.jpe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773363" cy="4349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625850" y="0"/>
            <a:ext cx="2773363" cy="4349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68BF31-A77F-443C-AB26-8730B613B8C5}" type="datetimeFigureOut">
              <a:rPr lang="id-ID" smtClean="0"/>
              <a:pPr/>
              <a:t>18/11/2014</a:t>
            </a:fld>
            <a:endParaRPr lang="id-ID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28700" y="650875"/>
            <a:ext cx="4343400" cy="3257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39763" y="4125913"/>
            <a:ext cx="5121275" cy="391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250238"/>
            <a:ext cx="2773363" cy="434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25850" y="8250238"/>
            <a:ext cx="2773363" cy="434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A90CF-949A-429C-974A-32628E3A5183}" type="slidenum">
              <a:rPr lang="id-ID" smtClean="0"/>
              <a:pPr/>
              <a:t>‹#›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4790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http://www.ieeeghn.org/wiki/index.php/Vocoders_and_Voders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4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185874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Human</a:t>
            </a:r>
            <a:r>
              <a:rPr lang="en-US" baseline="0" dirty="0" smtClean="0"/>
              <a:t> freq. 80 Hz to 14 kHz but telephone call freq. only 340 Hz to 3.4 kHz</a:t>
            </a:r>
            <a:endParaRPr lang="en-US" dirty="0" smtClean="0"/>
          </a:p>
          <a:p>
            <a:r>
              <a:rPr lang="en-US" dirty="0" smtClean="0"/>
              <a:t>Source</a:t>
            </a:r>
            <a:r>
              <a:rPr lang="en-US" dirty="0" smtClean="0"/>
              <a:t>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http://community.wvu.edu/~ndw010/projects/vocoder</a:t>
            </a:r>
            <a:r>
              <a:rPr lang="en-US" dirty="0" smtClean="0"/>
              <a:t>/</a:t>
            </a: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http://en.wikipedia.org/wiki/Wideband_audio</a:t>
            </a:r>
            <a:endParaRPr lang="en-US" dirty="0"/>
          </a:p>
          <a:p>
            <a:pPr marL="228600" indent="-228600">
              <a:buFont typeface="+mj-lt"/>
              <a:buAutoNum type="arabicPeriod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5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11351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http://community.wvu.edu/~ndw010/projects/vocoder/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6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56510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VCO</a:t>
            </a:r>
            <a:r>
              <a:rPr lang="en-US" baseline="0" dirty="0" smtClean="0"/>
              <a:t> (Voltage Controlled Oscillator)</a:t>
            </a:r>
            <a:endParaRPr lang="en-US" dirty="0" smtClean="0"/>
          </a:p>
          <a:p>
            <a:r>
              <a:rPr lang="en-US" dirty="0" smtClean="0"/>
              <a:t>Source</a:t>
            </a:r>
            <a:r>
              <a:rPr lang="en-US" dirty="0" smtClean="0"/>
              <a:t>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http://community.wvu.edu/~ndw010/projects/vocoder/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8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57689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VCA</a:t>
            </a:r>
            <a:r>
              <a:rPr lang="en-US" baseline="0" dirty="0" smtClean="0"/>
              <a:t> (Voltage Controlled Amplifier)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9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2181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AMBE2020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mtClean="0"/>
              <a:t>Channel</a:t>
            </a:r>
            <a:r>
              <a:rPr lang="en-US" baseline="0" smtClean="0"/>
              <a:t> interface is general term for interface for compressed bits coming from encoder and going to decoder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A90CF-949A-429C-974A-32628E3A5183}" type="slidenum">
              <a:rPr lang="id-ID" smtClean="0"/>
              <a:pPr/>
              <a:t>16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3276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590800" y="609600"/>
            <a:ext cx="5867400" cy="129540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419600" y="1905000"/>
            <a:ext cx="4038600" cy="1524000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Tritronik_logo"/>
          <p:cNvPicPr>
            <a:picLocks noChangeAspect="1" noChangeArrowheads="1"/>
          </p:cNvPicPr>
          <p:nvPr userDrawn="1"/>
        </p:nvPicPr>
        <p:blipFill>
          <a:blip r:embed="rId3" cstate="print">
            <a:lum contrast="6000"/>
          </a:blip>
          <a:srcRect/>
          <a:stretch>
            <a:fillRect/>
          </a:stretch>
        </p:blipFill>
        <p:spPr bwMode="auto">
          <a:xfrm>
            <a:off x="228600" y="609600"/>
            <a:ext cx="2514600" cy="2265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13"/>
          <p:cNvSpPr>
            <a:spLocks noChangeArrowheads="1"/>
          </p:cNvSpPr>
          <p:nvPr userDrawn="1"/>
        </p:nvSpPr>
        <p:spPr bwMode="auto">
          <a:xfrm>
            <a:off x="1803400" y="6324600"/>
            <a:ext cx="5729288" cy="2887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63500" tIns="25400" rIns="63500" bIns="2540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1800" b="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www.tritronik.com • info@tritronik.com</a:t>
            </a:r>
          </a:p>
        </p:txBody>
      </p:sp>
      <p:pic>
        <p:nvPicPr>
          <p:cNvPr id="9" name="Picture 1" descr="C:\Users\jeffrey\Pictures\TMF flat CMYK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00200" y="3124200"/>
            <a:ext cx="1828800" cy="359191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 userDrawn="1"/>
        </p:nvSpPr>
        <p:spPr>
          <a:xfrm>
            <a:off x="9700" y="3119735"/>
            <a:ext cx="1590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Member of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n-US" dirty="0" smtClean="0"/>
              <a:t>© 2014 PT Tricada Intronik</a:t>
            </a: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8A961B16-75D8-41B4-80AF-1CCDC9BF321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Secure Modem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4211960" y="1905000"/>
            <a:ext cx="4246240" cy="1524000"/>
          </a:xfrm>
        </p:spPr>
        <p:txBody>
          <a:bodyPr/>
          <a:lstStyle/>
          <a:p>
            <a:r>
              <a:rPr lang="en-US" sz="2400" dirty="0" smtClean="0"/>
              <a:t>Hardware Design – The Vocoder</a:t>
            </a: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0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Vocoder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Digital voice scrambling and encryption</a:t>
            </a:r>
          </a:p>
          <a:p>
            <a:r>
              <a:rPr lang="en-US" dirty="0"/>
              <a:t>VoIP system</a:t>
            </a:r>
          </a:p>
          <a:p>
            <a:r>
              <a:rPr lang="en-US" dirty="0"/>
              <a:t>Artistic musical effect</a:t>
            </a:r>
          </a:p>
          <a:p>
            <a:r>
              <a:rPr lang="en-US" dirty="0"/>
              <a:t>Cochlear implants</a:t>
            </a:r>
          </a:p>
          <a:p>
            <a:r>
              <a:rPr lang="en-US" dirty="0"/>
              <a:t>Etc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396" y="2132856"/>
            <a:ext cx="3333750" cy="2505075"/>
          </a:xfrm>
          <a:prstGeom prst="rect">
            <a:avLst/>
          </a:prstGeom>
        </p:spPr>
      </p:pic>
      <p:pic>
        <p:nvPicPr>
          <p:cNvPr id="8" name="Picture 2" descr="Daft Punk photo daftpunk2sp0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4188651"/>
            <a:ext cx="4048125" cy="265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2870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Vocoder in Radio Modem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Commercial Radio Modem</a:t>
            </a:r>
          </a:p>
          <a:p>
            <a:r>
              <a:rPr lang="en-US" dirty="0" smtClean="0"/>
              <a:t>Vocoder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513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Commercial Radio Modem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AOR ARD9900</a:t>
            </a:r>
          </a:p>
          <a:p>
            <a:pPr lvl="1"/>
            <a:r>
              <a:rPr lang="en-US" sz="2000" dirty="0"/>
              <a:t>Digital data and voice over analog radio</a:t>
            </a:r>
          </a:p>
          <a:p>
            <a:pPr lvl="1"/>
            <a:r>
              <a:rPr lang="en-US" sz="2000" dirty="0"/>
              <a:t>Interfacing TX/RX (MIC and SP)</a:t>
            </a:r>
          </a:p>
          <a:p>
            <a:pPr lvl="1"/>
            <a:r>
              <a:rPr lang="en-US" sz="2000" dirty="0"/>
              <a:t>Using AMBE2020 </a:t>
            </a:r>
            <a:r>
              <a:rPr lang="en-US" sz="2000" dirty="0" smtClean="0"/>
              <a:t>vocoder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0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48200" y="2427547"/>
            <a:ext cx="4038600" cy="287126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1960" y="2041547"/>
            <a:ext cx="487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Radio Modem AOR ARD9900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336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Vocoder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Vocoder on AOR ARD9900</a:t>
            </a:r>
          </a:p>
          <a:p>
            <a:pPr marL="0" indent="0" algn="ctr">
              <a:buNone/>
            </a:pPr>
            <a:r>
              <a:rPr lang="en-US" sz="2400" dirty="0"/>
              <a:t>8KHz Sampling Voice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400" dirty="0"/>
              <a:t>2400bps</a:t>
            </a:r>
          </a:p>
          <a:p>
            <a:pPr marL="0" indent="0" algn="ctr">
              <a:buNone/>
            </a:pPr>
            <a:r>
              <a:rPr lang="en-US" sz="2400" dirty="0"/>
              <a:t>+</a:t>
            </a:r>
          </a:p>
          <a:p>
            <a:pPr marL="0" indent="0" algn="ctr">
              <a:buNone/>
            </a:pPr>
            <a:r>
              <a:rPr lang="en-US" sz="2400" dirty="0"/>
              <a:t>1200bps </a:t>
            </a:r>
            <a:r>
              <a:rPr lang="en-US" sz="2400" dirty="0" smtClean="0"/>
              <a:t>FEC</a:t>
            </a:r>
            <a:endParaRPr lang="en-US" sz="2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7200" y="2056391"/>
            <a:ext cx="4038600" cy="361358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39552" y="1700808"/>
            <a:ext cx="392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Vocoder on AOR ARD9900</a:t>
            </a:r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6553200" y="2564904"/>
            <a:ext cx="179040" cy="504056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90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AMBE Vocoder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AMBE2020 chip</a:t>
            </a:r>
          </a:p>
          <a:p>
            <a:r>
              <a:rPr lang="en-US" dirty="0" smtClean="0"/>
              <a:t>AMBE3000 chip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311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AMBE Chips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10" name="Picture 2" descr="http://www.dvsinc.com/images/2020layoutbig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819876"/>
            <a:ext cx="4038600" cy="208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://www.dvsinc.com/images/3kblock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376005"/>
            <a:ext cx="4038600" cy="297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83968" y="242088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AMBE2020 Layout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860032" y="197954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AMBE3000 Layout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359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AMBE Chips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AMBE2020 specs:</a:t>
            </a:r>
          </a:p>
          <a:p>
            <a:pPr lvl="1"/>
            <a:r>
              <a:rPr lang="en-US" sz="2000" dirty="0"/>
              <a:t>Operation: Half-duplex</a:t>
            </a:r>
          </a:p>
          <a:p>
            <a:pPr lvl="1"/>
            <a:r>
              <a:rPr lang="en-US" sz="2000" dirty="0"/>
              <a:t>Data rates: 2.0 to 9.6 kbps</a:t>
            </a:r>
          </a:p>
          <a:p>
            <a:pPr lvl="1"/>
            <a:r>
              <a:rPr lang="en-US" sz="2000" dirty="0"/>
              <a:t>FEC rates: 50 to 7200 bps</a:t>
            </a:r>
          </a:p>
          <a:p>
            <a:pPr lvl="1"/>
            <a:r>
              <a:rPr lang="en-US" sz="2000" dirty="0"/>
              <a:t>AMBE+ compression</a:t>
            </a:r>
          </a:p>
          <a:p>
            <a:pPr lvl="1"/>
            <a:r>
              <a:rPr lang="en-US" sz="2000" dirty="0"/>
              <a:t>Interfaces:</a:t>
            </a:r>
          </a:p>
          <a:p>
            <a:pPr lvl="2"/>
            <a:r>
              <a:rPr lang="en-US" sz="1800" dirty="0"/>
              <a:t>Serial port for channel interface</a:t>
            </a:r>
          </a:p>
          <a:p>
            <a:pPr lvl="2"/>
            <a:r>
              <a:rPr lang="en-US" sz="1800" dirty="0"/>
              <a:t>Serial port for codec </a:t>
            </a:r>
            <a:r>
              <a:rPr lang="en-US" sz="1800" dirty="0" smtClean="0"/>
              <a:t>interface</a:t>
            </a:r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AMBE3000 specs:</a:t>
            </a:r>
          </a:p>
          <a:p>
            <a:pPr lvl="1"/>
            <a:r>
              <a:rPr lang="en-US" sz="2000" dirty="0"/>
              <a:t>Operation: Half or Full-duplex</a:t>
            </a:r>
          </a:p>
          <a:p>
            <a:pPr lvl="1"/>
            <a:r>
              <a:rPr lang="en-US" sz="2000" dirty="0"/>
              <a:t>Data rates: 2.0 to 9.6 kbps</a:t>
            </a:r>
          </a:p>
          <a:p>
            <a:pPr lvl="1"/>
            <a:r>
              <a:rPr lang="en-US" sz="2000" dirty="0"/>
              <a:t>FEC rates: 50 to 7200 bps</a:t>
            </a:r>
          </a:p>
          <a:p>
            <a:pPr lvl="1"/>
            <a:r>
              <a:rPr lang="en-US" sz="2000" dirty="0"/>
              <a:t>AMBE+2 compression</a:t>
            </a:r>
          </a:p>
          <a:p>
            <a:pPr lvl="1"/>
            <a:r>
              <a:rPr lang="en-US" sz="2000" dirty="0"/>
              <a:t>Interfaces:</a:t>
            </a:r>
          </a:p>
          <a:p>
            <a:pPr lvl="2"/>
            <a:r>
              <a:rPr lang="en-US" sz="1800" dirty="0"/>
              <a:t>SPI (speech data samples interface only)</a:t>
            </a:r>
          </a:p>
          <a:p>
            <a:pPr lvl="2"/>
            <a:r>
              <a:rPr lang="en-US" sz="1800" dirty="0"/>
              <a:t>McBSP serial port</a:t>
            </a:r>
          </a:p>
          <a:p>
            <a:pPr lvl="2"/>
            <a:r>
              <a:rPr lang="en-US" sz="1800" dirty="0"/>
              <a:t>UART</a:t>
            </a:r>
          </a:p>
          <a:p>
            <a:pPr lvl="2"/>
            <a:r>
              <a:rPr lang="en-US" sz="1800" dirty="0"/>
              <a:t>Parallel port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31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AMBE Chips 2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" name="Picture 2" descr="http://www.dvsinc.com/images/hdk_block_diag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" y="2348549"/>
            <a:ext cx="4038600" cy="302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://www.dvsinc.com/images/a3k_hdk_block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224" y="2643981"/>
            <a:ext cx="3654552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11560" y="1979548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AMBE2020 HDK Block Diagram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60432" y="2267580"/>
            <a:ext cx="36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AMBE3000 HDK Block 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249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AMBE Chips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AMBE2020 HDK:</a:t>
            </a:r>
          </a:p>
          <a:p>
            <a:pPr lvl="1"/>
            <a:r>
              <a:rPr lang="en-US" dirty="0"/>
              <a:t>Vocoder</a:t>
            </a:r>
          </a:p>
          <a:p>
            <a:pPr lvl="1"/>
            <a:r>
              <a:rPr lang="en-US" dirty="0"/>
              <a:t>Audio Codec</a:t>
            </a:r>
          </a:p>
          <a:p>
            <a:pPr lvl="1"/>
            <a:r>
              <a:rPr lang="en-US" dirty="0"/>
              <a:t>Controller</a:t>
            </a:r>
          </a:p>
          <a:p>
            <a:pPr lvl="1"/>
            <a:r>
              <a:rPr lang="en-US" b="1" dirty="0"/>
              <a:t>Vocoder and Controller interface </a:t>
            </a:r>
            <a:r>
              <a:rPr lang="en-US" b="1" dirty="0" smtClean="0"/>
              <a:t>IC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AMBE3000 HDK:</a:t>
            </a:r>
          </a:p>
          <a:p>
            <a:pPr lvl="1"/>
            <a:r>
              <a:rPr lang="en-US" dirty="0"/>
              <a:t>Vocoder</a:t>
            </a:r>
          </a:p>
          <a:p>
            <a:pPr lvl="1"/>
            <a:r>
              <a:rPr lang="en-US" dirty="0"/>
              <a:t>Audio Codec</a:t>
            </a:r>
          </a:p>
          <a:p>
            <a:pPr lvl="1"/>
            <a:r>
              <a:rPr lang="en-US" dirty="0" smtClean="0"/>
              <a:t>Controller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869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81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Vocoder Overview</a:t>
            </a:r>
          </a:p>
          <a:p>
            <a:r>
              <a:rPr lang="en-US" dirty="0" smtClean="0"/>
              <a:t>Vocoder in Radio Modem</a:t>
            </a:r>
          </a:p>
          <a:p>
            <a:r>
              <a:rPr lang="en-US" dirty="0" smtClean="0"/>
              <a:t>AMBE Vocoder</a:t>
            </a:r>
          </a:p>
          <a:p>
            <a:r>
              <a:rPr lang="en-US" dirty="0" smtClean="0"/>
              <a:t>Summary</a:t>
            </a:r>
          </a:p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6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Vocoder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Vocoder is a device that </a:t>
            </a:r>
            <a:r>
              <a:rPr lang="en-US" u="sng" dirty="0"/>
              <a:t>analyzes</a:t>
            </a:r>
            <a:r>
              <a:rPr lang="en-US" dirty="0"/>
              <a:t> and </a:t>
            </a:r>
            <a:r>
              <a:rPr lang="en-US" u="sng" dirty="0"/>
              <a:t>synthesizes</a:t>
            </a:r>
            <a:r>
              <a:rPr lang="en-US" dirty="0"/>
              <a:t> human voice</a:t>
            </a:r>
          </a:p>
          <a:p>
            <a:r>
              <a:rPr lang="en-US" dirty="0"/>
              <a:t>Main motivation of vocoder creation is </a:t>
            </a:r>
            <a:r>
              <a:rPr lang="en-US" i="1" dirty="0"/>
              <a:t>bandwidth restriction for transmission of a complete human speech</a:t>
            </a:r>
          </a:p>
          <a:p>
            <a:r>
              <a:rPr lang="en-US" dirty="0"/>
              <a:t>Encoder and decoder </a:t>
            </a:r>
            <a:r>
              <a:rPr lang="en-US" dirty="0" smtClean="0"/>
              <a:t>process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9" name="Content Placeholder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6" y="4661604"/>
            <a:ext cx="4320000" cy="1215668"/>
          </a:xfrm>
          <a:prstGeom prst="rect">
            <a:avLst/>
          </a:prstGeom>
        </p:spPr>
      </p:pic>
      <p:pic>
        <p:nvPicPr>
          <p:cNvPr id="10" name="Content Placeholder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4365107"/>
            <a:ext cx="4320000" cy="164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873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Vocoder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Comparison of AMBE chips (AMBE2020 and AMBE3000)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9897827"/>
              </p:ext>
            </p:extLst>
          </p:nvPr>
        </p:nvGraphicFramePr>
        <p:xfrm>
          <a:off x="611560" y="2204864"/>
          <a:ext cx="8064896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32448"/>
                <a:gridCol w="403244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AMBE2020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AMBE3000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Half-duplex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Half or</a:t>
                      </a:r>
                      <a:r>
                        <a:rPr lang="en-US" baseline="0" dirty="0" smtClean="0"/>
                        <a:t> full-duplex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rates: 2.0 – 9.6 kbps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rates: 2.0 – 9.6 kbps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FEC rates: 50 – 7200 kbps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FEC rates: 50 – 7200 kbps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AMBE+ compression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AMBE2+ compression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Interfaces: serial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Interfaces: serial and parallel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HDK: vocoder,</a:t>
                      </a:r>
                      <a:r>
                        <a:rPr lang="en-US" baseline="0" dirty="0" smtClean="0"/>
                        <a:t> audio codec, controller, and FPGA (vocoder and controller interface)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HDK: vocoder, audio codec,</a:t>
                      </a:r>
                      <a:r>
                        <a:rPr lang="en-US" baseline="0" dirty="0" smtClean="0"/>
                        <a:t> and controller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6483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671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Vocoder Overview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Vocoder</a:t>
            </a:r>
          </a:p>
          <a:p>
            <a:r>
              <a:rPr lang="en-US" dirty="0" smtClean="0"/>
              <a:t>History of Vocoder</a:t>
            </a:r>
          </a:p>
          <a:p>
            <a:r>
              <a:rPr lang="en-US" dirty="0" smtClean="0"/>
              <a:t>How Vocoder Works</a:t>
            </a:r>
          </a:p>
          <a:p>
            <a:r>
              <a:rPr lang="en-US" dirty="0" smtClean="0"/>
              <a:t>Vocoder Application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82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Vocoder Description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400" dirty="0"/>
              <a:t>The vocoder is an electronic device that </a:t>
            </a:r>
            <a:r>
              <a:rPr lang="en-US" sz="2400" u="sng" dirty="0"/>
              <a:t>analyzes</a:t>
            </a:r>
            <a:r>
              <a:rPr lang="en-US" sz="2400" dirty="0"/>
              <a:t> the human voice, breaking it up into its component </a:t>
            </a:r>
            <a:r>
              <a:rPr lang="en-US" sz="2400" dirty="0" smtClean="0"/>
              <a:t>parts</a:t>
            </a:r>
          </a:p>
          <a:p>
            <a:r>
              <a:rPr lang="en-US" sz="2400" dirty="0"/>
              <a:t>The voder is a similar device that </a:t>
            </a:r>
            <a:r>
              <a:rPr lang="en-US" sz="2400" u="sng" dirty="0"/>
              <a:t>synthesizes</a:t>
            </a:r>
            <a:r>
              <a:rPr lang="en-US" sz="2400" dirty="0"/>
              <a:t> a human voice</a:t>
            </a:r>
          </a:p>
          <a:p>
            <a:r>
              <a:rPr lang="en-US" sz="2400" dirty="0"/>
              <a:t>More often than not, vocoder and voder are combined in one </a:t>
            </a:r>
            <a:r>
              <a:rPr lang="en-US" sz="2400" dirty="0" smtClean="0"/>
              <a:t>unit</a:t>
            </a: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Picture 8" descr="http://upload.wikimedia.org/wikipedia/commons/thumb/a/ac/Kraftwerk_Vocoder_custom_made_in_early1970s.JPG/800px-Kraftwerk_Vocoder_custom_made_in_early1970s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1600200"/>
            <a:ext cx="2880000" cy="1918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292080" y="1268760"/>
            <a:ext cx="288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Early 1970s electronic music vocoder</a:t>
            </a:r>
            <a:endParaRPr lang="en-US" sz="1400" dirty="0"/>
          </a:p>
        </p:txBody>
      </p:sp>
      <p:pic>
        <p:nvPicPr>
          <p:cNvPr id="13" name="Picture 10" descr="http://www.avnetinternix.co.jp/~/media/Images/cojp/maker/manufacture/Digital%20Voice%20Systems/products/AMBE_3000.ashx?bc=White&amp;h=300&amp;w=45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4114019"/>
            <a:ext cx="2880000" cy="19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5292400" y="3775465"/>
            <a:ext cx="288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Vocoder chips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22987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Vocoder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Motivation:</a:t>
            </a:r>
          </a:p>
          <a:p>
            <a:pPr lvl="1"/>
            <a:r>
              <a:rPr lang="en-US" dirty="0"/>
              <a:t>Bandwidth restrictions for transmission of a complete human speech</a:t>
            </a:r>
          </a:p>
          <a:p>
            <a:pPr lvl="1"/>
            <a:r>
              <a:rPr lang="en-US" dirty="0"/>
              <a:t>Potential for undesirable eavesdropping in traditional analog </a:t>
            </a:r>
            <a:r>
              <a:rPr lang="en-US" dirty="0" smtClean="0"/>
              <a:t>devices</a:t>
            </a:r>
          </a:p>
          <a:p>
            <a:r>
              <a:rPr lang="en-US" dirty="0" smtClean="0"/>
              <a:t>In response to those issues:</a:t>
            </a:r>
          </a:p>
          <a:p>
            <a:pPr lvl="1"/>
            <a:r>
              <a:rPr lang="en-US" dirty="0"/>
              <a:t>Homer W. Dudley devised a system for vocal communication while working at Bell Labs</a:t>
            </a:r>
          </a:p>
          <a:p>
            <a:pPr lvl="1"/>
            <a:r>
              <a:rPr lang="en-US" dirty="0"/>
              <a:t>Described in detail in his 1935 patent application was the device known as the </a:t>
            </a:r>
            <a:r>
              <a:rPr lang="en-US" dirty="0" smtClean="0"/>
              <a:t>vocoder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973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Vocoder Works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Encoder</a:t>
            </a:r>
          </a:p>
          <a:p>
            <a:pPr lvl="1"/>
            <a:r>
              <a:rPr lang="en-US" sz="1600" dirty="0"/>
              <a:t>Speech waveform is passed through a parallel bank of BPF</a:t>
            </a:r>
          </a:p>
          <a:p>
            <a:pPr lvl="1"/>
            <a:r>
              <a:rPr lang="en-US" sz="1600" dirty="0"/>
              <a:t>After BPF, the filtered signal is passed to </a:t>
            </a:r>
            <a:r>
              <a:rPr lang="en-US" sz="1600" i="1" dirty="0"/>
              <a:t>envelope follower</a:t>
            </a:r>
            <a:r>
              <a:rPr lang="en-US" sz="1600" dirty="0"/>
              <a:t> to approximate the average amplitude of that band</a:t>
            </a:r>
          </a:p>
          <a:p>
            <a:pPr lvl="1"/>
            <a:r>
              <a:rPr lang="en-US" sz="1600" dirty="0"/>
              <a:t>BPF and </a:t>
            </a:r>
            <a:r>
              <a:rPr lang="en-US" sz="1600" i="1" dirty="0"/>
              <a:t>envelope follower</a:t>
            </a:r>
            <a:r>
              <a:rPr lang="en-US" sz="1600" dirty="0"/>
              <a:t> produce a rough frequency spectrum of speech waveform</a:t>
            </a:r>
          </a:p>
          <a:p>
            <a:pPr lvl="1"/>
            <a:r>
              <a:rPr lang="en-US" sz="1600" dirty="0"/>
              <a:t>Fundamental detector detects instantaneous fundamental frequency of speech signal</a:t>
            </a:r>
          </a:p>
          <a:p>
            <a:pPr lvl="1"/>
            <a:r>
              <a:rPr lang="en-US" sz="1600" dirty="0"/>
              <a:t>All those signals are combined to produce an encoded speech waveform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3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355976" y="2060848"/>
            <a:ext cx="4680000" cy="13169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067944" y="1650286"/>
            <a:ext cx="4875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Simplified block diagram of voice encoder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678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Vocoder Works 1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2" descr="This spectrum of an audio recording of human speech shows non-zero amplitude for frequences ranging from about 0 Hz to nearly 10 kHz, with the most-significant portion from about 0 Hz to 2 kHz.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348706"/>
            <a:ext cx="403860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://community.wvu.edu/%7Endw010/projects/vocoder/images/fig4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348706"/>
            <a:ext cx="403860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67544" y="1825660"/>
            <a:ext cx="396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Norm. freq. spectrum of a female speech signal</a:t>
            </a:r>
          </a:p>
          <a:p>
            <a:pPr algn="ctr"/>
            <a:r>
              <a:rPr lang="en-US" sz="1400" dirty="0" smtClean="0"/>
              <a:t>fs = 44.1kHz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4644008" y="2041103"/>
            <a:ext cx="396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Comparison of FFT spectra and filter output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57566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Vocoder Works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Decoder</a:t>
            </a:r>
          </a:p>
          <a:p>
            <a:pPr lvl="1"/>
            <a:r>
              <a:rPr lang="en-US" sz="2000" dirty="0"/>
              <a:t>The incoming signal is demultiplexed and each signal is routed to the appropriate block</a:t>
            </a:r>
          </a:p>
          <a:p>
            <a:pPr lvl="1"/>
            <a:r>
              <a:rPr lang="en-US" sz="2000" dirty="0"/>
              <a:t>Signal representing fundamental freq. is routed to VCO, which generates a waveform at fundamental freq.</a:t>
            </a:r>
          </a:p>
          <a:p>
            <a:pPr lvl="1"/>
            <a:r>
              <a:rPr lang="en-US" sz="2000" dirty="0"/>
              <a:t>This waveform then mixed with white noise signal and passed to BPFs</a:t>
            </a:r>
          </a:p>
          <a:p>
            <a:pPr lvl="1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8200" y="2104839"/>
            <a:ext cx="4038600" cy="154018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11960" y="1700808"/>
            <a:ext cx="48752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Simplified block diagram of voice decoder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9566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Vocoder Works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Decoder cont.</a:t>
            </a:r>
          </a:p>
          <a:p>
            <a:pPr lvl="1"/>
            <a:r>
              <a:rPr lang="en-US" sz="2000" dirty="0"/>
              <a:t>The incoming signal representing the band levels, each drive the gain of one of VCA at the output of each filter</a:t>
            </a:r>
          </a:p>
          <a:p>
            <a:pPr lvl="1"/>
            <a:r>
              <a:rPr lang="en-US" sz="2000" dirty="0"/>
              <a:t>Each of the outputs are then mixed together to produce resynthesized speech signal</a:t>
            </a:r>
          </a:p>
          <a:p>
            <a:pPr lvl="1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2014 PT Tricada Intronik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61B16-75D8-41B4-80AF-1CCDC9BF321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84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ritronik-1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AgriField_co_35_CrystalGraphics.com_PowerPoint_Templates_trial</Template>
  <TotalTime>5766</TotalTime>
  <Words>870</Words>
  <Application>Microsoft Office PowerPoint</Application>
  <PresentationFormat>On-screen Show (4:3)</PresentationFormat>
  <Paragraphs>197</Paragraphs>
  <Slides>22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Corbel</vt:lpstr>
      <vt:lpstr>Tritronik-1</vt:lpstr>
      <vt:lpstr>Secure Modem</vt:lpstr>
      <vt:lpstr>Contents</vt:lpstr>
      <vt:lpstr>Vocoder Overview</vt:lpstr>
      <vt:lpstr>Vocoder Description</vt:lpstr>
      <vt:lpstr>History of Vocoder</vt:lpstr>
      <vt:lpstr>How Vocoder Works</vt:lpstr>
      <vt:lpstr>How Vocoder Works 1</vt:lpstr>
      <vt:lpstr>How Vocoder Works 2</vt:lpstr>
      <vt:lpstr>How Vocoder Works 3</vt:lpstr>
      <vt:lpstr>Vocoder Application</vt:lpstr>
      <vt:lpstr>Vocoder in Radio Modem</vt:lpstr>
      <vt:lpstr>Commercial Radio Modem</vt:lpstr>
      <vt:lpstr>The Vocoder</vt:lpstr>
      <vt:lpstr>AMBE Vocoder</vt:lpstr>
      <vt:lpstr>Comparison of AMBE Chips</vt:lpstr>
      <vt:lpstr>Comparison of AMBE Chips 1</vt:lpstr>
      <vt:lpstr>Comparison of AMBE Chips 2</vt:lpstr>
      <vt:lpstr>Comparison of AMBE Chips 3</vt:lpstr>
      <vt:lpstr>Summary</vt:lpstr>
      <vt:lpstr>The Vocoder</vt:lpstr>
      <vt:lpstr>The Vocoder 1</vt:lpstr>
      <vt:lpstr>Discussion</vt:lpstr>
    </vt:vector>
  </TitlesOfParts>
  <Company>TRITRONIK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Telkom Corporate Customer Portal</dc:title>
  <dc:creator>Yogi Saputra</dc:creator>
  <cp:lastModifiedBy>tritronik</cp:lastModifiedBy>
  <cp:revision>679</cp:revision>
  <dcterms:created xsi:type="dcterms:W3CDTF">2010-10-06T09:27:10Z</dcterms:created>
  <dcterms:modified xsi:type="dcterms:W3CDTF">2014-11-18T06:25:51Z</dcterms:modified>
</cp:coreProperties>
</file>

<file path=docProps/thumbnail.jpeg>
</file>